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58" r:id="rId5"/>
    <p:sldId id="259" r:id="rId6"/>
    <p:sldId id="261" r:id="rId7"/>
    <p:sldId id="263" r:id="rId8"/>
    <p:sldId id="271" r:id="rId9"/>
    <p:sldId id="264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63"/>
    <p:restoredTop sz="96170"/>
  </p:normalViewPr>
  <p:slideViewPr>
    <p:cSldViewPr snapToGrid="0">
      <p:cViewPr varScale="1">
        <p:scale>
          <a:sx n="98" d="100"/>
          <a:sy n="98" d="100"/>
        </p:scale>
        <p:origin x="224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75B95-F94B-484B-937E-0CECF8729B95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78604-3739-504F-92DF-4B7A9622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jw04125018001_02101_00001_nrs1_rate.fits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78604-3739-504F-92DF-4B7A96226C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jw04125017001_02103_00002_nrcalong_rate.fits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78604-3739-504F-92DF-4B7A96226C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1DAA-6755-E59C-98C9-70ACB6C24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2CB49-6700-537F-C315-75422318B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A9EBD-00FE-06AD-8019-B659ABA7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9B74-BF81-0380-F625-EB316C53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09502-FAFD-8BAD-3BC9-844632E6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9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6CDA-4951-0E31-1BB1-30995274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F4F92-A00B-AAC3-5EDF-87DF518D2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BBA28-363A-DEDE-9F52-705FC479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BE4A1-551F-3728-B2F6-8AFEF3F9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206B-B0E3-1B29-025C-12BB82F2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CA1C9-E940-7616-8BEE-8ECCA609F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A6D44-FA03-C9B0-51B1-C63F3448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54C6-F7CA-FB69-FA48-780D65E6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FBB89-65FB-AC59-E09F-E65E5735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41DA6-3F12-6BE9-CB6F-A7884510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33EC-56D7-4251-D20D-B5E1CB3A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D387-47C1-1C5E-5D59-34DFAF41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ECCD9-67CF-C3D3-B479-9D748773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B4B1D-6DFA-E21A-F47A-160466C6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DD949-30C4-CE77-CAF3-49DB9554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5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B133-A723-51C0-06A3-E0E5F310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A3184-737E-39FA-AD48-047D0787D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2AC16-B2A1-D231-BBA6-DB521CA2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165C-930D-2015-D53C-378C25C5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81AA7-1677-7892-35BC-B1C57A90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7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1BB5-D085-7005-08BB-3BB9F4DF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59B9A-6373-2FFE-CB66-756B9641A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AF992-4A97-064A-02E5-3088E712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E2C0-AD68-077D-D30F-9455805A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D729D-47EE-39FE-0616-7B607E26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2814F-60A5-5A9A-8BF5-E3090FCF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453C-D296-9038-841A-B319AD39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ED4F-5064-C197-ADEF-AC1A356D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35C4-8E3A-CEE4-6473-89AB95DB7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E0A55-34E8-1D15-1BC4-4EFBEC557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67AAF-F4B4-1C99-DBF9-8DA225F74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0E422-CD26-3445-3F9A-798F1A48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BC1C5-2B30-EA76-11DC-33DFC254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F2C7B-B462-66BB-7FE9-B1FCAA7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6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90A2-9A70-4394-B1FE-19515021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3230A-4EB5-D147-4D22-86148B37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66E71-F8DE-D6FA-C26A-1EFD7C75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BC080-FB62-14BF-B553-7EDEC055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1BD0C-860F-2E4B-E381-6DC361CE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929D6-350A-438B-DFA4-AE5A241F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1D8A-DC15-9614-1CA8-E9B77A7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E835-5700-4B63-B892-080D537D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995C-9E8C-2173-3BC4-E4A791DE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7DA70-DE38-F696-1BA5-A6EB2D367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2BB07-E7D1-BC1D-A358-E8D9CEC3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2CA50-1122-D5DD-C2C7-CC18E2BB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02F2C-9068-F97B-DC5A-D107A488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7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A783-5329-D6BB-477F-C3EC15D0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A35CC-BE45-7135-D4C2-EEF4DE94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0080D-D251-260D-CBD0-0421F2057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CC6FA-A994-64D9-1982-AED7BE22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C1FCB-819E-8234-AD65-B79E0C74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1AF9E-7698-5652-F959-749635E8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9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83C49-8DA2-7C8C-7DA0-6BC9D39A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C681-EA90-D3B8-F7EA-34F7A825C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2B670-1F7A-DF83-AB78-E75EBFB82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22071-A789-7A17-45E1-DA47F8035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2FF2-2709-A5F4-DFAE-47A39684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nras/article/402/3/1467/988918" TargetMode="External"/><Relationship Id="rId2" Type="http://schemas.openxmlformats.org/officeDocument/2006/relationships/hyperlink" Target="https://www.universetoday.com/articles/cosmic-eye-helps-focus-on-distant-galaxys-form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stsci.edu/jwst-program-info/download/jwst/pdf/4125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20128-9A14-D352-AE99-25194223C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9600" dirty="0"/>
              <a:t>NIRSpec/</a:t>
            </a:r>
            <a:r>
              <a:rPr lang="en-US" sz="9600" dirty="0" err="1"/>
              <a:t>NIRCam</a:t>
            </a:r>
            <a:br>
              <a:rPr lang="en-US" sz="9600" dirty="0"/>
            </a:br>
            <a:r>
              <a:rPr lang="en-US" sz="9600" dirty="0"/>
              <a:t>Data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5D15D-5E49-FA0E-47EA-1AE09D2A4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JADC workshop Melbourne November 2025</a:t>
            </a:r>
          </a:p>
          <a:p>
            <a:pPr algn="l"/>
            <a:endParaRPr lang="en-US" dirty="0"/>
          </a:p>
        </p:txBody>
      </p:sp>
      <p:sp>
        <p:nvSpPr>
          <p:cNvPr id="21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03CF6-02DA-4C16-8EFF-FDF052CE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1E650-054C-E217-8D4E-5D09C733D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8721E-DE54-BF3F-60D9-8539AEB1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paths and reduction steps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D2B7E83-B61B-DADB-2DC6-B1F725151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Content Placeholder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2D8D0F-C2DA-393E-5F45-09C46343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10" y="1911493"/>
            <a:ext cx="7585751" cy="4608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6F5C4-B2A2-CAEF-0537-9B82A369FC71}"/>
              </a:ext>
            </a:extLst>
          </p:cNvPr>
          <p:cNvSpPr txBox="1"/>
          <p:nvPr/>
        </p:nvSpPr>
        <p:spPr>
          <a:xfrm>
            <a:off x="228000" y="2247522"/>
            <a:ext cx="3643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 stage 1 in own time on </a:t>
            </a:r>
            <a:r>
              <a:rPr lang="en-US" i="1" dirty="0"/>
              <a:t>_</a:t>
            </a:r>
            <a:r>
              <a:rPr lang="en-US" i="1" dirty="0" err="1"/>
              <a:t>uncal.fits</a:t>
            </a:r>
            <a:r>
              <a:rPr lang="en-US" dirty="0"/>
              <a:t> files.</a:t>
            </a:r>
          </a:p>
          <a:p>
            <a:pPr algn="ctr"/>
            <a:r>
              <a:rPr lang="en-US" dirty="0"/>
              <a:t>Warning: The first run will take hours to download reference files!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BF939-DCA7-DB38-B166-2C007E135D63}"/>
              </a:ext>
            </a:extLst>
          </p:cNvPr>
          <p:cNvSpPr txBox="1"/>
          <p:nvPr/>
        </p:nvSpPr>
        <p:spPr>
          <a:xfrm>
            <a:off x="572493" y="4010313"/>
            <a:ext cx="284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first run, create config files. If want to change defaults on reruns, switch to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F4713-8B2E-0A5B-3496-EEE6C8FF8282}"/>
              </a:ext>
            </a:extLst>
          </p:cNvPr>
          <p:cNvSpPr txBox="1"/>
          <p:nvPr/>
        </p:nvSpPr>
        <p:spPr>
          <a:xfrm>
            <a:off x="572493" y="5935803"/>
            <a:ext cx="284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directory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C205A6-8E9A-2D2D-3839-03930D13D41B}"/>
              </a:ext>
            </a:extLst>
          </p:cNvPr>
          <p:cNvCxnSpPr>
            <a:cxnSpLocks/>
          </p:cNvCxnSpPr>
          <p:nvPr/>
        </p:nvCxnSpPr>
        <p:spPr>
          <a:xfrm>
            <a:off x="3586163" y="2847686"/>
            <a:ext cx="1328737" cy="43746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488B5-CABF-E9C4-435A-2192325E9A3F}"/>
              </a:ext>
            </a:extLst>
          </p:cNvPr>
          <p:cNvCxnSpPr>
            <a:cxnSpLocks/>
          </p:cNvCxnSpPr>
          <p:nvPr/>
        </p:nvCxnSpPr>
        <p:spPr>
          <a:xfrm flipV="1">
            <a:off x="3327041" y="4048015"/>
            <a:ext cx="1587859" cy="417012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D7B8E4-9AF8-DF76-1A9E-3A996BB0F87C}"/>
              </a:ext>
            </a:extLst>
          </p:cNvPr>
          <p:cNvCxnSpPr>
            <a:cxnSpLocks/>
          </p:cNvCxnSpPr>
          <p:nvPr/>
        </p:nvCxnSpPr>
        <p:spPr>
          <a:xfrm flipV="1">
            <a:off x="3197480" y="5597638"/>
            <a:ext cx="1717420" cy="51474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95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3408A-60F7-0CA6-89DB-C1EE6341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43F832-F72E-6486-A19F-48CCE9195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59DE6-81A1-F40F-DB55-66D6401D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Running stages 1 and 2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AC2241FD-C00F-0073-AB5E-D580F12E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9B57156-0A80-AAEB-37D0-715F4008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1893204"/>
            <a:ext cx="8629651" cy="42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88CE9-34A0-2C43-4DAF-EE2A1004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EEF173-E76C-1A30-3513-4DD4EDF79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E29C-F221-11E4-F158-11AB248A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Modifying reduction parameters: ASDF files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C2787A2B-F9E9-FE06-028F-87FA1038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8471C-6DB4-4D16-02B3-0E7CBC78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76" y="1890632"/>
            <a:ext cx="7772400" cy="47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841D87-A1D6-06AE-36F8-BECCE9E0A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E9FF2949-CF2C-59C4-AF9C-D65EEDFC6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810ED-79D5-5DE4-FAF1-E0122435A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Autofit/>
          </a:bodyPr>
          <a:lstStyle/>
          <a:p>
            <a:pPr algn="l"/>
            <a:r>
              <a:rPr lang="en-US" sz="8000" dirty="0" err="1"/>
              <a:t>NIRCam</a:t>
            </a:r>
            <a:r>
              <a:rPr lang="en-US" sz="8000" dirty="0"/>
              <a:t> Imaging</a:t>
            </a:r>
          </a:p>
        </p:txBody>
      </p:sp>
      <p:sp>
        <p:nvSpPr>
          <p:cNvPr id="232" name="sketch line">
            <a:extLst>
              <a:ext uri="{FF2B5EF4-FFF2-40B4-BE49-F238E27FC236}">
                <a16:creationId xmlns:a16="http://schemas.microsoft.com/office/drawing/2014/main" id="{6BEED52C-9913-5B24-277B-6DE75AEA8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02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/>
              <a:t>Select F356W filter</a:t>
            </a:r>
          </a:p>
          <a:p>
            <a:r>
              <a:rPr lang="en-US" sz="2000" dirty="0"/>
              <a:t>There are 4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1-4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CC4BC-A2F6-C9ED-D81C-302F4CDF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505" y="640823"/>
            <a:ext cx="6999271" cy="37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053603" y="49972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Filename =jw04125-o017_t039_nircam_clear-f356w_i2d.fits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6003471" y="49972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621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63314" y="49972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97132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6082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filetype (2d image)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naming convention: 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jwst-pipeline.readthedocs.io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/latest/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data_products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file_naming.html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Association candidate 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Target ID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A02B9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6002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1CD92C-6890-03FF-1353-3704F9EA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92" y="692612"/>
            <a:ext cx="7385880" cy="36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_i2d.fits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NIRCam</a:t>
            </a:r>
            <a:r>
              <a:rPr lang="en-US" sz="2000" dirty="0"/>
              <a:t> has two long wavelength detectors. </a:t>
            </a:r>
            <a:r>
              <a:rPr lang="en-US" sz="2000" b="1" dirty="0">
                <a:solidFill>
                  <a:schemeClr val="accent2"/>
                </a:solidFill>
              </a:rPr>
              <a:t>So will need to download both nrc</a:t>
            </a:r>
            <a:r>
              <a:rPr lang="en-US" sz="2000" b="1" u="sng" dirty="0">
                <a:solidFill>
                  <a:schemeClr val="accent2"/>
                </a:solidFill>
              </a:rPr>
              <a:t>a</a:t>
            </a:r>
            <a:r>
              <a:rPr lang="en-US" sz="2000" b="1" dirty="0">
                <a:solidFill>
                  <a:schemeClr val="accent2"/>
                </a:solidFill>
              </a:rPr>
              <a:t>long and nrc</a:t>
            </a:r>
            <a:r>
              <a:rPr lang="en-US" sz="2000" b="1" u="sng" dirty="0">
                <a:solidFill>
                  <a:schemeClr val="accent2"/>
                </a:solidFill>
              </a:rPr>
              <a:t>b</a:t>
            </a:r>
            <a:r>
              <a:rPr lang="en-US" sz="2000" b="1" dirty="0">
                <a:solidFill>
                  <a:schemeClr val="accent2"/>
                </a:solidFill>
              </a:rPr>
              <a:t>long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AU" sz="2000" dirty="0"/>
              <a:t>jw04125017001_02103_00001_nrcalong_rate.fits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961600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904959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E2841">
                  <a:lumMod val="50000"/>
                  <a:lumOff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8151874" y="5976308"/>
            <a:ext cx="509240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26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72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287D20C-1285-BD6D-75C0-9969A733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3" y="2108200"/>
            <a:ext cx="10234796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1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29CE5-AA78-225B-BAC1-B6364CFC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Our target:</a:t>
            </a:r>
            <a:br>
              <a:rPr lang="en-US" sz="5400" dirty="0"/>
            </a:br>
            <a:r>
              <a:rPr lang="en-US" sz="5400" i="1" dirty="0"/>
              <a:t>The Cosmic Eye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02949-6E1C-B0B1-0908-C408EC75AA0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A Gravitationally Lensed Galaxy!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Source redshift = 3.07331, magnified by a factor of ∼25  by </a:t>
            </a:r>
            <a:r>
              <a:rPr lang="en-US" sz="2000" i="1" dirty="0"/>
              <a:t>z</a:t>
            </a:r>
            <a:r>
              <a:rPr lang="en-US" sz="2000" dirty="0"/>
              <a:t>= 0.73 deflector galaxy (</a:t>
            </a:r>
            <a:r>
              <a:rPr lang="en-US" sz="2000" dirty="0">
                <a:hlinkClick r:id="rId3"/>
              </a:rPr>
              <a:t>Quider et al. 2010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Has </a:t>
            </a:r>
            <a:r>
              <a:rPr lang="en-US" sz="2000" dirty="0" err="1"/>
              <a:t>NIRCam</a:t>
            </a:r>
            <a:r>
              <a:rPr lang="en-US" sz="2000" dirty="0"/>
              <a:t> and NIRSpec IFU observations from cycle 2 program </a:t>
            </a:r>
            <a:r>
              <a:rPr lang="en-US" sz="2000" dirty="0">
                <a:hlinkClick r:id="rId4"/>
              </a:rPr>
              <a:t># 4125 (PI Florian)</a:t>
            </a:r>
            <a:r>
              <a:rPr lang="en-US" sz="20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A galaxy in space&#10;&#10;AI-generated content may be incorrect.">
            <a:extLst>
              <a:ext uri="{FF2B5EF4-FFF2-40B4-BE49-F238E27FC236}">
                <a16:creationId xmlns:a16="http://schemas.microsoft.com/office/drawing/2014/main" id="{1194335B-1CC3-258A-5616-B478F6308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446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403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A6E37-7C42-F380-DC55-1BB82050C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112AA-A51F-D73E-A525-6C59BC7A6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Autofit/>
          </a:bodyPr>
          <a:lstStyle/>
          <a:p>
            <a:pPr algn="l"/>
            <a:r>
              <a:rPr lang="en-US" sz="8000" dirty="0"/>
              <a:t>NIRSpec/IFU</a:t>
            </a:r>
          </a:p>
        </p:txBody>
      </p:sp>
      <p:sp>
        <p:nvSpPr>
          <p:cNvPr id="23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B9A8-8AFB-1C6E-F4A6-77BAC714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Look up Proposal information on APT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693B21-AA4C-6294-95A7-7F066707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APT files for accepted programs are public. </a:t>
            </a:r>
          </a:p>
          <a:p>
            <a:pPr marL="0" indent="0">
              <a:buNone/>
            </a:pPr>
            <a:r>
              <a:rPr lang="en-US" sz="2200" dirty="0"/>
              <a:t>File &gt; Retrieve from STScI &gt; Retrieve using Program ID</a:t>
            </a:r>
          </a:p>
          <a:p>
            <a:pPr marL="0" indent="0">
              <a:buNone/>
            </a:pPr>
            <a:r>
              <a:rPr lang="en-US" sz="2200" dirty="0"/>
              <a:t>Program ID = 4125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40705B-2A73-7328-A30C-EC209E8F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614" y="383120"/>
            <a:ext cx="6987939" cy="42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2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FFFAD2-8C0E-6133-D2A3-DE5304D2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90"/>
          <a:stretch>
            <a:fillRect/>
          </a:stretch>
        </p:blipFill>
        <p:spPr>
          <a:xfrm>
            <a:off x="4654296" y="951470"/>
            <a:ext cx="6776854" cy="35930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Select G235M/F170W (the medium resolution grating with 1.7 micron filter)</a:t>
            </a:r>
          </a:p>
          <a:p>
            <a:r>
              <a:rPr lang="en-US" sz="2000" dirty="0"/>
              <a:t>There are 8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1-8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23239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6E1349-4183-2088-DF46-C2AC5EA8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6" t="8659" r="221"/>
          <a:stretch>
            <a:fillRect/>
          </a:stretch>
        </p:blipFill>
        <p:spPr>
          <a:xfrm>
            <a:off x="4490357" y="753856"/>
            <a:ext cx="7129150" cy="3767204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180603" y="50226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Filename = jw04125-o018_t039_nirspec_g235m-f170lp_s3d.fits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5927271" y="50226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748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37914" y="50226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1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filetype (spec 3D)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naming convention: https://</a:t>
            </a:r>
            <a:r>
              <a:rPr lang="en-US" dirty="0" err="1"/>
              <a:t>jwst-pipeline.readthedocs.io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jwst</a:t>
            </a:r>
            <a:r>
              <a:rPr lang="en-US" dirty="0"/>
              <a:t>/</a:t>
            </a:r>
            <a:r>
              <a:rPr lang="en-US" dirty="0" err="1"/>
              <a:t>data_products</a:t>
            </a:r>
            <a:r>
              <a:rPr lang="en-US" dirty="0"/>
              <a:t>/</a:t>
            </a:r>
            <a:r>
              <a:rPr lang="en-US" dirty="0" err="1"/>
              <a:t>file_naming.html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Association candidate ID</a:t>
            </a:r>
          </a:p>
          <a:p>
            <a:pPr algn="ctr"/>
            <a:r>
              <a:rPr lang="en-AU" dirty="0"/>
              <a:t>Target ID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4859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_s3d.fits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NIRSpec G235M/F170LP grating/filter combination uses only the first (nrs1) of </a:t>
            </a:r>
            <a:r>
              <a:rPr lang="en-US" sz="2000" dirty="0" err="1"/>
              <a:t>NIRSpec’s</a:t>
            </a:r>
            <a:r>
              <a:rPr lang="en-US" sz="2000" dirty="0"/>
              <a:t> two detectors (nrs1 and nrs2). </a:t>
            </a:r>
            <a:r>
              <a:rPr lang="en-US" sz="2000" b="1" dirty="0">
                <a:solidFill>
                  <a:schemeClr val="accent2"/>
                </a:solidFill>
              </a:rPr>
              <a:t>Only download the NRS1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 algn="ctr">
              <a:buNone/>
            </a:pPr>
            <a:r>
              <a:rPr lang="en-US" sz="2000" dirty="0"/>
              <a:t>jw04125018001_02101_0000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2000" dirty="0"/>
              <a:t>_nrs1_rate.fits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551685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878832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2600"/>
                </a:solidFill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7678165" y="5976308"/>
            <a:ext cx="982949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5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072D4-0D65-0FC1-8E32-D103A47C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61D88A-4AE8-7BBB-4358-C8175845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0C13D-1A04-65DC-FB61-9ADE93EB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Download the files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63310F1-A7C6-9BCF-031F-1713DABF1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9D42C9-4D45-BFC2-B061-F8E98FA3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2" y="1911493"/>
            <a:ext cx="10394638" cy="43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2A9914-9C56-9D88-9B02-ED61A412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5"/>
          <a:stretch>
            <a:fillRect/>
          </a:stretch>
        </p:blipFill>
        <p:spPr>
          <a:xfrm>
            <a:off x="572493" y="2032158"/>
            <a:ext cx="10671114" cy="44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9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583b3fa-365b-4fa2-9885-a560b35483b3}" enabled="1" method="Standard" siteId="{df7f7579-3e9c-4a7e-b844-420280f53859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656</Words>
  <Application>Microsoft Macintosh PowerPoint</Application>
  <PresentationFormat>Widescreen</PresentationFormat>
  <Paragraphs>90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NIRSpec/NIRCam Data Reduction</vt:lpstr>
      <vt:lpstr>Our target: The Cosmic Eye</vt:lpstr>
      <vt:lpstr>NIRSpec/IFU</vt:lpstr>
      <vt:lpstr>Look up Proposal information on APT</vt:lpstr>
      <vt:lpstr>Retrieve data from MAST</vt:lpstr>
      <vt:lpstr>Download the reduced cube</vt:lpstr>
      <vt:lpstr>Download the raw* exposures</vt:lpstr>
      <vt:lpstr>Download the files</vt:lpstr>
      <vt:lpstr>Set up directories</vt:lpstr>
      <vt:lpstr>Set up paths and reduction steps</vt:lpstr>
      <vt:lpstr>Running stages 1 and 2</vt:lpstr>
      <vt:lpstr>Modifying reduction parameters: ASDF files</vt:lpstr>
      <vt:lpstr>NIRCam Imaging</vt:lpstr>
      <vt:lpstr>Retrieve data from MAST</vt:lpstr>
      <vt:lpstr>Download the reduced cube</vt:lpstr>
      <vt:lpstr>Download the raw* exposures</vt:lpstr>
      <vt:lpstr>Set up directories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Tania Barone</dc:creator>
  <cp:lastModifiedBy>Tania Barone</cp:lastModifiedBy>
  <cp:revision>30</cp:revision>
  <dcterms:created xsi:type="dcterms:W3CDTF">2025-10-31T01:16:32Z</dcterms:created>
  <dcterms:modified xsi:type="dcterms:W3CDTF">2025-10-31T08:34:04Z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</vt:lpwstr>
  </property>
</Properties>
</file>